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29" r:id="rId3"/>
    <p:sldId id="321" r:id="rId4"/>
    <p:sldId id="322" r:id="rId5"/>
    <p:sldId id="307" r:id="rId6"/>
    <p:sldId id="330" r:id="rId7"/>
    <p:sldId id="331" r:id="rId8"/>
    <p:sldId id="332" r:id="rId9"/>
    <p:sldId id="314" r:id="rId10"/>
    <p:sldId id="315" r:id="rId11"/>
    <p:sldId id="333" r:id="rId12"/>
    <p:sldId id="323" r:id="rId13"/>
    <p:sldId id="278" r:id="rId14"/>
    <p:sldId id="290" r:id="rId15"/>
    <p:sldId id="291" r:id="rId16"/>
    <p:sldId id="296" r:id="rId17"/>
    <p:sldId id="334" r:id="rId18"/>
    <p:sldId id="335" r:id="rId19"/>
    <p:sldId id="336" r:id="rId20"/>
    <p:sldId id="306" r:id="rId21"/>
    <p:sldId id="303" r:id="rId22"/>
    <p:sldId id="337" r:id="rId23"/>
    <p:sldId id="293" r:id="rId24"/>
    <p:sldId id="292" r:id="rId25"/>
    <p:sldId id="338" r:id="rId26"/>
    <p:sldId id="339" r:id="rId27"/>
    <p:sldId id="279" r:id="rId28"/>
    <p:sldId id="324" r:id="rId29"/>
    <p:sldId id="282" r:id="rId30"/>
    <p:sldId id="325" r:id="rId31"/>
    <p:sldId id="283" r:id="rId32"/>
    <p:sldId id="326" r:id="rId33"/>
    <p:sldId id="318" r:id="rId34"/>
    <p:sldId id="297" r:id="rId35"/>
    <p:sldId id="316" r:id="rId36"/>
    <p:sldId id="317" r:id="rId37"/>
    <p:sldId id="327" r:id="rId38"/>
    <p:sldId id="340" r:id="rId39"/>
    <p:sldId id="299" r:id="rId40"/>
    <p:sldId id="305" r:id="rId41"/>
  </p:sldIdLst>
  <p:sldSz cx="12192000" cy="6858000"/>
  <p:notesSz cx="6858000" cy="9144000"/>
  <p:embeddedFontLst>
    <p:embeddedFont>
      <p:font typeface="나눔고딕" panose="020D0604000000000000" pitchFamily="50" charset="-127"/>
      <p:regular r:id="rId42"/>
      <p:bold r:id="rId43"/>
    </p:embeddedFont>
    <p:embeddedFont>
      <p:font typeface="나눔바른고딕" panose="020B0603020101020101" pitchFamily="50" charset="-127"/>
      <p:regular r:id="rId44"/>
      <p:bold r:id="rId45"/>
    </p:embeddedFont>
    <p:embeddedFont>
      <p:font typeface="나눔손글씨 펜" panose="020B0600000101010101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D"/>
    <a:srgbClr val="05186B"/>
    <a:srgbClr val="041458"/>
    <a:srgbClr val="1CAFCC"/>
    <a:srgbClr val="2F558D"/>
    <a:srgbClr val="F12727"/>
    <a:srgbClr val="7E0000"/>
    <a:srgbClr val="3B3838"/>
    <a:srgbClr val="071F87"/>
    <a:srgbClr val="030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6429" autoAdjust="0"/>
  </p:normalViewPr>
  <p:slideViewPr>
    <p:cSldViewPr snapToGrid="0">
      <p:cViewPr varScale="1">
        <p:scale>
          <a:sx n="78" d="100"/>
          <a:sy n="78" d="100"/>
        </p:scale>
        <p:origin x="60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0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4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76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3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6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8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827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9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69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9F235-6F87-4223-BE45-23C5DF64E0FE}" type="datetimeFigureOut">
              <a:rPr lang="ko-KR" altLang="en-US" smtClean="0"/>
              <a:t>2015-10-14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D327-5D8D-458F-B672-75E30DC403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1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987852" y="3017037"/>
            <a:ext cx="8244719" cy="1250410"/>
            <a:chOff x="2371271" y="2563695"/>
            <a:chExt cx="8244719" cy="1250410"/>
          </a:xfrm>
        </p:grpSpPr>
        <p:sp>
          <p:nvSpPr>
            <p:cNvPr id="7" name="직사각형 6"/>
            <p:cNvSpPr/>
            <p:nvPr/>
          </p:nvSpPr>
          <p:spPr>
            <a:xfrm>
              <a:off x="2400300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371271" y="2628653"/>
              <a:ext cx="8168519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STT, SVM</a:t>
              </a:r>
              <a:r>
                <a:rPr lang="ko-KR" altLang="en-US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이용한 청각장애인용 </a:t>
              </a:r>
              <a:r>
                <a:rPr lang="en-US" altLang="ko-KR" sz="37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SW</a:t>
              </a:r>
              <a:endParaRPr lang="ko-KR" altLang="en-US" sz="37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31846" y="3475551"/>
              <a:ext cx="61841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사회적 약자를 위한 </a:t>
              </a:r>
              <a:r>
                <a:rPr lang="en-US" altLang="ko-KR" sz="16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SW </a:t>
              </a:r>
              <a:r>
                <a:rPr lang="ko-KR" altLang="en-US" sz="16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개발 프로젝트 </a:t>
              </a:r>
              <a:r>
                <a:rPr lang="en-US" altLang="ko-KR" sz="16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- </a:t>
              </a:r>
              <a:r>
                <a:rPr lang="ko-KR" altLang="en-US" sz="16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조선일보명조" panose="02030304000000000000" pitchFamily="18" charset="-127"/>
                </a:rPr>
                <a:t>청각장애인을 위한 음성의 시각화</a:t>
              </a:r>
              <a:endPara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016881" y="2652385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글로벌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공모대전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6987" y="4623493"/>
            <a:ext cx="3225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소속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삼성전자 소프트웨어 멤버십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팀원 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최 환 종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          안 중 환</a:t>
            </a:r>
            <a:endParaRPr lang="en-US" altLang="ko-KR" sz="16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anose="02030304000000000000" pitchFamily="18" charset="-127"/>
              </a:rPr>
              <a:t>           정 다 비 치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28.uf.daum.net/image/24719F33535870F30CAE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6" y="1845922"/>
            <a:ext cx="3654878" cy="3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28.uf.daum.net/image/24719F33535870F30CAE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49" y="1833774"/>
            <a:ext cx="3654878" cy="3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813204" y="4372070"/>
            <a:ext cx="4565591" cy="134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832603" y="5593592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일반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87273" y="5593592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청각장애인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26" name="Picture 2" descr="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03" y="3000317"/>
            <a:ext cx="1321798" cy="12991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894039" y="4999814"/>
            <a:ext cx="4364340" cy="1034498"/>
            <a:chOff x="3894039" y="4861805"/>
            <a:chExt cx="4364340" cy="124812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94039" y="4861805"/>
              <a:ext cx="4364340" cy="124812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59585" y="4978039"/>
              <a:ext cx="4220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8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itchFamily="66" charset="-127"/>
                  <a:ea typeface="나눔손글씨 펜" pitchFamily="66" charset="-127"/>
                </a:rPr>
                <a:t>음성의 시각화</a:t>
              </a:r>
              <a:endParaRPr lang="ko-KR" altLang="en-US" sz="4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68342" y="4910681"/>
              <a:ext cx="9261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“</a:t>
              </a:r>
              <a:endParaRPr lang="ko-KR" altLang="en-US" sz="7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35585" y="4910680"/>
              <a:ext cx="9261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”</a:t>
              </a:r>
              <a:endParaRPr lang="ko-KR" altLang="en-US" sz="5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872685" y="2886415"/>
            <a:ext cx="809868" cy="1185398"/>
            <a:chOff x="6013565" y="3934979"/>
            <a:chExt cx="999311" cy="1462684"/>
          </a:xfrm>
        </p:grpSpPr>
        <p:pic>
          <p:nvPicPr>
            <p:cNvPr id="36" name="Picture 8" descr="http://cfile26.uf.tistory.com/image/17728F434FD501B435B9B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565" y="3934979"/>
              <a:ext cx="999311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131004" y="4928249"/>
              <a:ext cx="764428" cy="4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감정</a:t>
              </a:r>
              <a:endPara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85248" y="2821782"/>
            <a:ext cx="744001" cy="1259637"/>
            <a:chOff x="7159983" y="3980568"/>
            <a:chExt cx="918036" cy="1554289"/>
          </a:xfrm>
        </p:grpSpPr>
        <p:sp>
          <p:nvSpPr>
            <p:cNvPr id="39" name="직사각형 38"/>
            <p:cNvSpPr/>
            <p:nvPr/>
          </p:nvSpPr>
          <p:spPr>
            <a:xfrm>
              <a:off x="7239129" y="5068320"/>
              <a:ext cx="759742" cy="466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문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자</a:t>
              </a:r>
            </a:p>
          </p:txBody>
        </p:sp>
        <p:pic>
          <p:nvPicPr>
            <p:cNvPr id="40" name="Picture 2" descr="http://freeiconbox.com/icon/256/790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983" y="3980568"/>
              <a:ext cx="918036" cy="91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3813204" y="2832793"/>
            <a:ext cx="875261" cy="1239023"/>
            <a:chOff x="3890431" y="3853444"/>
            <a:chExt cx="1080000" cy="1572286"/>
          </a:xfrm>
        </p:grpSpPr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431" y="3853444"/>
              <a:ext cx="1080000" cy="10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4129707" y="4942978"/>
              <a:ext cx="786147" cy="482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음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성</a:t>
              </a: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5130809" y="3331499"/>
            <a:ext cx="287076" cy="2260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덧셈 기호 44"/>
          <p:cNvSpPr/>
          <p:nvPr/>
        </p:nvSpPr>
        <p:spPr>
          <a:xfrm>
            <a:off x="6799785" y="3270211"/>
            <a:ext cx="348636" cy="348636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8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28.uf.daum.net/image/24719F33535870F30CAE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6" y="1845922"/>
            <a:ext cx="3654878" cy="3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813204" y="4372070"/>
            <a:ext cx="4565591" cy="134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832603" y="5593592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일반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87273" y="5593592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청각장애인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894039" y="4999814"/>
            <a:ext cx="4364340" cy="1034498"/>
            <a:chOff x="3894039" y="4861805"/>
            <a:chExt cx="4364340" cy="1248129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894039" y="4861805"/>
              <a:ext cx="4364340" cy="124812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59585" y="4978039"/>
              <a:ext cx="42205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8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itchFamily="66" charset="-127"/>
                  <a:ea typeface="나눔손글씨 펜" pitchFamily="66" charset="-127"/>
                </a:rPr>
                <a:t>음성의 시각화</a:t>
              </a:r>
              <a:endParaRPr lang="ko-KR" altLang="en-US" sz="4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168342" y="4910681"/>
              <a:ext cx="9261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“</a:t>
              </a:r>
              <a:endParaRPr lang="ko-KR" altLang="en-US" sz="7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035585" y="4910680"/>
              <a:ext cx="92610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5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</a:rPr>
                <a:t>”</a:t>
              </a:r>
              <a:endParaRPr lang="ko-KR" altLang="en-US" sz="5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872685" y="2886415"/>
            <a:ext cx="809868" cy="1185398"/>
            <a:chOff x="6013565" y="3934979"/>
            <a:chExt cx="999311" cy="1462684"/>
          </a:xfrm>
        </p:grpSpPr>
        <p:pic>
          <p:nvPicPr>
            <p:cNvPr id="36" name="Picture 8" descr="http://cfile26.uf.tistory.com/image/17728F434FD501B435B9B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565" y="3934979"/>
              <a:ext cx="999311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6131004" y="4928249"/>
              <a:ext cx="764428" cy="4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감정</a:t>
              </a:r>
              <a:endPara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285248" y="2821782"/>
            <a:ext cx="744001" cy="1259637"/>
            <a:chOff x="7159983" y="3980568"/>
            <a:chExt cx="918036" cy="1554289"/>
          </a:xfrm>
        </p:grpSpPr>
        <p:sp>
          <p:nvSpPr>
            <p:cNvPr id="39" name="직사각형 38"/>
            <p:cNvSpPr/>
            <p:nvPr/>
          </p:nvSpPr>
          <p:spPr>
            <a:xfrm>
              <a:off x="7239129" y="5068320"/>
              <a:ext cx="759742" cy="466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문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자</a:t>
              </a:r>
            </a:p>
          </p:txBody>
        </p:sp>
        <p:pic>
          <p:nvPicPr>
            <p:cNvPr id="40" name="Picture 2" descr="http://freeiconbox.com/icon/256/790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983" y="3980568"/>
              <a:ext cx="918036" cy="91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3813204" y="2832793"/>
            <a:ext cx="875261" cy="1239023"/>
            <a:chOff x="3890431" y="3853444"/>
            <a:chExt cx="1080000" cy="1572286"/>
          </a:xfrm>
        </p:grpSpPr>
        <p:pic>
          <p:nvPicPr>
            <p:cNvPr id="4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431" y="3853444"/>
              <a:ext cx="1080000" cy="10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4129707" y="4942978"/>
              <a:ext cx="786147" cy="482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음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성</a:t>
              </a: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5130809" y="3331499"/>
            <a:ext cx="287076" cy="2260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덧셈 기호 44"/>
          <p:cNvSpPr/>
          <p:nvPr/>
        </p:nvSpPr>
        <p:spPr>
          <a:xfrm>
            <a:off x="6799785" y="3270211"/>
            <a:ext cx="348636" cy="348636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581" y="1845922"/>
            <a:ext cx="2363342" cy="37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8165" y="3262640"/>
            <a:ext cx="2337499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S/W </a:t>
            </a:r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전체요약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5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1423" y="2575238"/>
            <a:ext cx="2222145" cy="2222143"/>
          </a:xfrm>
          <a:prstGeom prst="ellipse">
            <a:avLst/>
          </a:prstGeom>
          <a:solidFill>
            <a:srgbClr val="FFC000">
              <a:alpha val="95000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39897" y="2575237"/>
            <a:ext cx="2222145" cy="2222143"/>
          </a:xfrm>
          <a:prstGeom prst="ellipse">
            <a:avLst/>
          </a:prstGeom>
          <a:solidFill>
            <a:srgbClr val="F55D5D">
              <a:alpha val="95000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</p:txBody>
      </p:sp>
      <p:sp>
        <p:nvSpPr>
          <p:cNvPr id="17" name="타원 16"/>
          <p:cNvSpPr/>
          <p:nvPr/>
        </p:nvSpPr>
        <p:spPr>
          <a:xfrm>
            <a:off x="8696845" y="2575235"/>
            <a:ext cx="2222145" cy="2222143"/>
          </a:xfrm>
          <a:prstGeom prst="ellipse">
            <a:avLst/>
          </a:prstGeom>
          <a:solidFill>
            <a:schemeClr val="bg1">
              <a:lumMod val="65000"/>
              <a:alpha val="9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/>
          <p:cNvSpPr/>
          <p:nvPr/>
        </p:nvSpPr>
        <p:spPr>
          <a:xfrm>
            <a:off x="6168371" y="2575235"/>
            <a:ext cx="2222145" cy="2222143"/>
          </a:xfrm>
          <a:prstGeom prst="ellipse">
            <a:avLst/>
          </a:prstGeom>
          <a:solidFill>
            <a:srgbClr val="1CAFCC">
              <a:alpha val="94902"/>
            </a:srgb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안정적인</a:t>
            </a:r>
            <a:endParaRPr lang="en-US" altLang="ko-KR" sz="2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통신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6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http://cfile26.uf.tistory.com/image/1653EB4A4F489E6834B3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3" y="2317311"/>
            <a:ext cx="4017948" cy="336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852782" y="2608113"/>
            <a:ext cx="4922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Google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STT(Speech To Text)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엔진 사용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높은 인식률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52782" y="2608113"/>
            <a:ext cx="4922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SVM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딥러닝을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 이용한 감정분석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보통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기쁨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화남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슬픔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98654" y="2259632"/>
            <a:ext cx="3763345" cy="33345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76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868431" y="2416086"/>
            <a:ext cx="3240264" cy="3098007"/>
            <a:chOff x="2495268" y="1625860"/>
            <a:chExt cx="4217332" cy="4091657"/>
          </a:xfrm>
        </p:grpSpPr>
        <p:grpSp>
          <p:nvGrpSpPr>
            <p:cNvPr id="15" name="그룹 14"/>
            <p:cNvGrpSpPr/>
            <p:nvPr/>
          </p:nvGrpSpPr>
          <p:grpSpPr>
            <a:xfrm>
              <a:off x="2495268" y="1625860"/>
              <a:ext cx="4217332" cy="4091657"/>
              <a:chOff x="3327023" y="1063286"/>
              <a:chExt cx="5623109" cy="545554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3327023" y="1063286"/>
                <a:ext cx="5563795" cy="5455542"/>
                <a:chOff x="6411697" y="1341216"/>
                <a:chExt cx="6184174" cy="6063850"/>
              </a:xfrm>
            </p:grpSpPr>
            <p:sp>
              <p:nvSpPr>
                <p:cNvPr id="33" name="육각형 32"/>
                <p:cNvSpPr/>
                <p:nvPr/>
              </p:nvSpPr>
              <p:spPr>
                <a:xfrm rot="5400000">
                  <a:off x="7291658" y="1498275"/>
                  <a:ext cx="2277347" cy="1963230"/>
                </a:xfrm>
                <a:prstGeom prst="hexago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육각형 33"/>
                <p:cNvSpPr/>
                <p:nvPr/>
              </p:nvSpPr>
              <p:spPr>
                <a:xfrm rot="5400000">
                  <a:off x="9414876" y="1515154"/>
                  <a:ext cx="2277347" cy="1963230"/>
                </a:xfrm>
                <a:prstGeom prst="hexago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육각형 34"/>
                <p:cNvSpPr/>
                <p:nvPr/>
              </p:nvSpPr>
              <p:spPr>
                <a:xfrm rot="5400000">
                  <a:off x="8345050" y="3395708"/>
                  <a:ext cx="2277347" cy="196323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육각형 35"/>
                <p:cNvSpPr/>
                <p:nvPr/>
              </p:nvSpPr>
              <p:spPr>
                <a:xfrm rot="5400000">
                  <a:off x="6254638" y="3406761"/>
                  <a:ext cx="2277347" cy="1963230"/>
                </a:xfrm>
                <a:prstGeom prst="hexagon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육각형 36"/>
                <p:cNvSpPr/>
                <p:nvPr/>
              </p:nvSpPr>
              <p:spPr>
                <a:xfrm rot="5400000">
                  <a:off x="10475582" y="3403920"/>
                  <a:ext cx="2277347" cy="1963231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육각형 37"/>
                <p:cNvSpPr/>
                <p:nvPr/>
              </p:nvSpPr>
              <p:spPr>
                <a:xfrm rot="5400000">
                  <a:off x="9411571" y="5267452"/>
                  <a:ext cx="2277347" cy="196323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육각형 38"/>
                <p:cNvSpPr/>
                <p:nvPr/>
              </p:nvSpPr>
              <p:spPr>
                <a:xfrm rot="5400000">
                  <a:off x="7287848" y="5284778"/>
                  <a:ext cx="2277346" cy="1963230"/>
                </a:xfrm>
                <a:prstGeom prst="hexagon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76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6377459" y="1748183"/>
                <a:ext cx="1413973" cy="76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ko-KR" altLang="en-US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노(怒)</a:t>
                </a:r>
                <a:endParaRPr lang="en-US" altLang="ko-KR" sz="1512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</a:endParaRPr>
              </a:p>
              <a:p>
                <a:pPr algn="ctr"/>
                <a:endParaRPr lang="ko-KR" altLang="en-US" sz="1417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16384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515314" y="3467472"/>
                <a:ext cx="1413973" cy="45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애(哀)</a:t>
                </a:r>
                <a:endParaRPr lang="ko-KR" altLang="en-US" sz="1417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1638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33732" y="3467472"/>
                <a:ext cx="1413973" cy="45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ko-KR" altLang="en-US" sz="1512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락</a:t>
                </a:r>
                <a:r>
                  <a:rPr lang="ko-KR" altLang="en-US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(樂)</a:t>
                </a:r>
                <a:endParaRPr lang="ko-KR" altLang="en-US" sz="1417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31638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536159" y="3496119"/>
                <a:ext cx="1413973" cy="45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ko-KR" altLang="en-US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애(愛) </a:t>
                </a:r>
                <a:endParaRPr lang="en-US" altLang="ko-KR" sz="1512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287130" y="2164891"/>
                <a:ext cx="1757225" cy="3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92" b="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</a:rPr>
                  <a:t>기쁨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336082" y="3882820"/>
                <a:ext cx="1757225" cy="3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92" b="1" dirty="0">
                    <a:ln>
                      <a:solidFill>
                        <a:srgbClr val="5B9BD5">
                          <a:alpha val="0"/>
                        </a:srgbClr>
                      </a:solidFill>
                    </a:ln>
                    <a:solidFill>
                      <a:srgbClr val="E7E6E6">
                        <a:lumMod val="25000"/>
                      </a:srgbClr>
                    </a:solidFill>
                  </a:rPr>
                  <a:t>슬픔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462940" y="1735362"/>
                <a:ext cx="1413973" cy="45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ko-KR" altLang="en-US" sz="1512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희</a:t>
                </a:r>
                <a:r>
                  <a:rPr lang="ko-KR" altLang="en-US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(</a:t>
                </a:r>
                <a:r>
                  <a:rPr lang="ko-KR" altLang="en-US" sz="1512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喜</a:t>
                </a:r>
                <a:r>
                  <a:rPr lang="en-US" altLang="ko-KR" sz="1512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</a:rPr>
                  <a:t>)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3470925" y="4643844"/>
              <a:ext cx="823125" cy="374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701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</a:rPr>
                <a:t>오(惡)</a:t>
              </a:r>
              <a:endParaRPr lang="en-US" altLang="ko-KR" sz="1701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49852" y="4643844"/>
              <a:ext cx="823125" cy="374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701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</a:rPr>
                <a:t>욕(欲)</a:t>
              </a:r>
              <a:endParaRPr lang="en-US" altLang="ko-KR" sz="1701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00680" y="3768720"/>
              <a:ext cx="1317919" cy="25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92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</a:rPr>
                <a:t>즐거움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54375" y="2441888"/>
              <a:ext cx="1317919" cy="25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92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</a:rPr>
                <a:t>노여움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89944" y="4956951"/>
              <a:ext cx="1317919" cy="25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92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</a:rPr>
                <a:t>미움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28843" y="4956951"/>
              <a:ext cx="1317919" cy="25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92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</a:rPr>
                <a:t>욕심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40771" y="3768720"/>
              <a:ext cx="1317919" cy="25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92" b="1" dirty="0">
                  <a:ln>
                    <a:solidFill>
                      <a:srgbClr val="5B9BD5">
                        <a:alpha val="0"/>
                      </a:srgbClr>
                    </a:solidFill>
                  </a:ln>
                  <a:solidFill>
                    <a:srgbClr val="E7E6E6">
                      <a:lumMod val="25000"/>
                    </a:srgbClr>
                  </a:solidFill>
                </a:rPr>
                <a:t>사랑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3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90083" y="2101078"/>
            <a:ext cx="6647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맑은 고딕" pitchFamily="50" charset="-127"/>
              <a:buChar char="–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피치적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특성       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: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음성신호의 최대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최소가 나타나는 부분을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분석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</a:b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맑은 고딕" pitchFamily="50" charset="-127"/>
              <a:buChar char="–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에너지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특징 분석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: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진폭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주파수의 세기에 의한 주파수영역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분석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	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7732" y="2562743"/>
            <a:ext cx="6738551" cy="534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83631" y="1592174"/>
            <a:ext cx="1792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분석법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209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75610" y="2764820"/>
            <a:ext cx="8021503" cy="2622744"/>
            <a:chOff x="749300" y="3524056"/>
            <a:chExt cx="8021503" cy="2622744"/>
          </a:xfrm>
          <a:solidFill>
            <a:schemeClr val="accent1"/>
          </a:solidFill>
        </p:grpSpPr>
        <p:sp>
          <p:nvSpPr>
            <p:cNvPr id="13" name="직사각형 12"/>
            <p:cNvSpPr/>
            <p:nvPr/>
          </p:nvSpPr>
          <p:spPr>
            <a:xfrm>
              <a:off x="962732" y="3524056"/>
              <a:ext cx="1547958" cy="4318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샘플데이터</a:t>
              </a:r>
              <a:endParaRPr lang="ko-KR" altLang="en-US" sz="16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62486" y="3528529"/>
              <a:ext cx="2995127" cy="4318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전처리</a:t>
              </a:r>
              <a:endParaRPr lang="ko-KR" altLang="en-US" sz="16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777006" y="3528529"/>
              <a:ext cx="1967059" cy="4318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Training Set </a:t>
              </a:r>
              <a:r>
                <a:rPr lang="ko-KR" altLang="en-US" sz="1600" dirty="0" smtClean="0"/>
                <a:t>생성</a:t>
              </a:r>
              <a:endParaRPr lang="ko-KR" altLang="en-US" sz="1600" dirty="0"/>
            </a:p>
          </p:txBody>
        </p:sp>
        <p:cxnSp>
          <p:nvCxnSpPr>
            <p:cNvPr id="19" name="직선 화살표 연결선 18"/>
            <p:cNvCxnSpPr>
              <a:stCxn id="13" idx="3"/>
              <a:endCxn id="15" idx="1"/>
            </p:cNvCxnSpPr>
            <p:nvPr/>
          </p:nvCxnSpPr>
          <p:spPr>
            <a:xfrm>
              <a:off x="2510690" y="3739956"/>
              <a:ext cx="751796" cy="44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0" name="직선 화살표 연결선 19"/>
            <p:cNvCxnSpPr>
              <a:stCxn id="15" idx="3"/>
              <a:endCxn id="18" idx="1"/>
            </p:cNvCxnSpPr>
            <p:nvPr/>
          </p:nvCxnSpPr>
          <p:spPr>
            <a:xfrm>
              <a:off x="6257613" y="3744429"/>
              <a:ext cx="51939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1" name="꺾인 연결선 20"/>
            <p:cNvCxnSpPr>
              <a:stCxn id="15" idx="2"/>
              <a:endCxn id="22" idx="0"/>
            </p:cNvCxnSpPr>
            <p:nvPr/>
          </p:nvCxnSpPr>
          <p:spPr>
            <a:xfrm rot="16200000" flipH="1">
              <a:off x="4460566" y="4259813"/>
              <a:ext cx="598971" cy="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749300" y="4559300"/>
              <a:ext cx="8021503" cy="1587500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62732" y="5111889"/>
              <a:ext cx="1154258" cy="51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신호추출</a:t>
              </a:r>
              <a:endParaRPr lang="ko-KR" altLang="en-US" sz="16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42283" y="5111889"/>
              <a:ext cx="1357458" cy="51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FFT </a:t>
              </a:r>
              <a:r>
                <a:rPr lang="ko-KR" altLang="en-US" sz="1600" dirty="0" smtClean="0"/>
                <a:t>변환</a:t>
              </a:r>
              <a:endParaRPr lang="ko-KR" altLang="en-US" sz="16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079512" y="5111889"/>
              <a:ext cx="1529977" cy="51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정규화</a:t>
              </a:r>
              <a:r>
                <a:rPr lang="en-US" altLang="ko-KR" sz="1600" dirty="0" smtClean="0"/>
                <a:t>&amp;</a:t>
              </a:r>
            </a:p>
            <a:p>
              <a:pPr algn="ctr"/>
              <a:r>
                <a:rPr lang="en-US" altLang="ko-KR" sz="1600" dirty="0" smtClean="0"/>
                <a:t>PLP</a:t>
              </a:r>
              <a:r>
                <a:rPr lang="ko-KR" altLang="en-US" sz="1600" dirty="0" smtClean="0"/>
                <a:t>변환</a:t>
              </a:r>
              <a:endParaRPr lang="ko-KR" altLang="en-US" sz="16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850791" y="5111889"/>
              <a:ext cx="1336359" cy="51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Scaling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&amp;</a:t>
              </a:r>
            </a:p>
            <a:p>
              <a:pPr algn="ctr"/>
              <a:r>
                <a:rPr lang="ko-KR" altLang="en-US" sz="1600" dirty="0" smtClean="0"/>
                <a:t>고정 분할</a:t>
              </a:r>
              <a:endParaRPr lang="ko-KR" altLang="en-US" sz="16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374791" y="5111889"/>
              <a:ext cx="1269997" cy="51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감정자질</a:t>
              </a:r>
              <a:endParaRPr lang="ko-KR" altLang="en-US" sz="1600" dirty="0"/>
            </a:p>
          </p:txBody>
        </p:sp>
        <p:cxnSp>
          <p:nvCxnSpPr>
            <p:cNvPr id="28" name="직선 화살표 연결선 27"/>
            <p:cNvCxnSpPr>
              <a:stCxn id="23" idx="3"/>
              <a:endCxn id="24" idx="1"/>
            </p:cNvCxnSpPr>
            <p:nvPr/>
          </p:nvCxnSpPr>
          <p:spPr>
            <a:xfrm>
              <a:off x="2116990" y="5370489"/>
              <a:ext cx="32529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29" name="직선 화살표 연결선 28"/>
            <p:cNvCxnSpPr>
              <a:stCxn id="24" idx="3"/>
              <a:endCxn id="25" idx="1"/>
            </p:cNvCxnSpPr>
            <p:nvPr/>
          </p:nvCxnSpPr>
          <p:spPr>
            <a:xfrm>
              <a:off x="3799741" y="5370489"/>
              <a:ext cx="27977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0" name="직선 화살표 연결선 29"/>
            <p:cNvCxnSpPr>
              <a:stCxn id="25" idx="3"/>
              <a:endCxn id="26" idx="1"/>
            </p:cNvCxnSpPr>
            <p:nvPr/>
          </p:nvCxnSpPr>
          <p:spPr>
            <a:xfrm>
              <a:off x="5609489" y="5370489"/>
              <a:ext cx="24130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31" name="직선 화살표 연결선 30"/>
            <p:cNvCxnSpPr>
              <a:stCxn id="26" idx="3"/>
              <a:endCxn id="27" idx="1"/>
            </p:cNvCxnSpPr>
            <p:nvPr/>
          </p:nvCxnSpPr>
          <p:spPr>
            <a:xfrm>
              <a:off x="7187150" y="5370489"/>
              <a:ext cx="1876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7" name="직사각형 36"/>
          <p:cNvSpPr/>
          <p:nvPr/>
        </p:nvSpPr>
        <p:spPr>
          <a:xfrm>
            <a:off x="4820202" y="6051949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에너지의 통계적 분포</a:t>
            </a:r>
            <a:r>
              <a:rPr lang="en-US" altLang="ko-KR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(PLP)</a:t>
            </a:r>
            <a:endParaRPr lang="ko-KR" altLang="en-US" dirty="0">
              <a:latin typeface="나눔바른고딕" charset="-127"/>
              <a:ea typeface="나눔바른고딕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83631" y="1592174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468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7" y="2664804"/>
            <a:ext cx="4947546" cy="32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3300" y="2664804"/>
            <a:ext cx="1166639" cy="4616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슬픔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3299" y="4254366"/>
            <a:ext cx="1166639" cy="46166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보통</a:t>
            </a:r>
            <a:endParaRPr lang="ko-KR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85" y="2659437"/>
            <a:ext cx="5490350" cy="32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29249" y="2659437"/>
            <a:ext cx="1166639" cy="4616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화남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29248" y="4284804"/>
            <a:ext cx="1166639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기쁨</a:t>
            </a:r>
            <a:endParaRPr lang="ko-KR" alt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90083" y="210107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4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969187" y="1854637"/>
            <a:ext cx="8810240" cy="424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10" y="2709473"/>
            <a:ext cx="7253579" cy="3283018"/>
          </a:xfrm>
          <a:prstGeom prst="rect">
            <a:avLst/>
          </a:prstGeom>
        </p:spPr>
      </p:pic>
      <p:cxnSp>
        <p:nvCxnSpPr>
          <p:cNvPr id="45" name="직선 연결선 44"/>
          <p:cNvCxnSpPr/>
          <p:nvPr/>
        </p:nvCxnSpPr>
        <p:spPr>
          <a:xfrm flipV="1">
            <a:off x="3937810" y="3267009"/>
            <a:ext cx="0" cy="2416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4920634" y="3267009"/>
            <a:ext cx="0" cy="2416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5903459" y="3267009"/>
            <a:ext cx="0" cy="2416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6886282" y="3267009"/>
            <a:ext cx="0" cy="2416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7738478" y="3267009"/>
            <a:ext cx="0" cy="2416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022105" y="3453621"/>
            <a:ext cx="681135" cy="382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766973" y="3453620"/>
            <a:ext cx="788462" cy="382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014080" y="3267009"/>
            <a:ext cx="5561044" cy="2416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603618" y="3453619"/>
            <a:ext cx="612711" cy="382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490083" y="2101078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rPr>
              <a:t>특징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9745" y="244541"/>
            <a:ext cx="382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37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37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59745" y="1259517"/>
            <a:ext cx="26353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6083" y="3022996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제안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349" y="3022997"/>
            <a:ext cx="1257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S/W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전체요약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7751" y="302299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69427" y="3022997"/>
            <a:ext cx="907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8631" y="3022997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사용시스템 효과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08620" y="3022997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동영상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15556" y="3022997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189170" y="3730187"/>
            <a:ext cx="96964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1433435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895111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356787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818463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280139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8741815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203490" y="3631854"/>
            <a:ext cx="209550" cy="209550"/>
          </a:xfrm>
          <a:prstGeom prst="ellipse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8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1820484" y="2069425"/>
            <a:ext cx="8810240" cy="424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altLang="ko-KR" sz="2000" b="1" dirty="0">
              <a:latin typeface="+mn-ea"/>
              <a:ea typeface="+mn-ea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0083" y="2101078"/>
            <a:ext cx="5767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Training Set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567086" y="2254510"/>
            <a:ext cx="615020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3 -&gt; [ (1:0.2325), (2:0.1655), (3:0.1956), (</a:t>
            </a:r>
            <a:r>
              <a:rPr lang="en-US" altLang="ko-KR" sz="1400" dirty="0"/>
              <a:t>4:0.1352) , </a:t>
            </a:r>
            <a:r>
              <a:rPr lang="en-US" altLang="ko-KR" sz="1400" dirty="0" smtClean="0"/>
              <a:t>(5:0.1252)</a:t>
            </a:r>
            <a:r>
              <a:rPr lang="en-US" altLang="ko-KR" sz="1400" dirty="0"/>
              <a:t> , </a:t>
            </a:r>
            <a:r>
              <a:rPr lang="en-US" altLang="ko-KR" sz="1400" dirty="0" smtClean="0"/>
              <a:t>(6:0.0852)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3496160" y="2127509"/>
            <a:ext cx="6311912" cy="35754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567085" y="2855495"/>
            <a:ext cx="615020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1 -&gt; [ (1:0.5425), (2:0.1255), (3:0.0856), (4:0.0752</a:t>
            </a:r>
            <a:r>
              <a:rPr lang="en-US" altLang="ko-KR" sz="1400" dirty="0"/>
              <a:t>) , </a:t>
            </a:r>
            <a:r>
              <a:rPr lang="en-US" altLang="ko-KR" sz="1400" dirty="0" smtClean="0"/>
              <a:t>(5:0.0652)</a:t>
            </a:r>
            <a:r>
              <a:rPr lang="en-US" altLang="ko-KR" sz="1400" dirty="0"/>
              <a:t> , </a:t>
            </a:r>
            <a:r>
              <a:rPr lang="en-US" altLang="ko-KR" sz="1400" dirty="0" smtClean="0"/>
              <a:t>(6:0.0852)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3567085" y="3456480"/>
            <a:ext cx="615020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2 -&gt; [ (1:0.3325), (2:0.3645), (3:0.1356), (4:0.1042</a:t>
            </a:r>
            <a:r>
              <a:rPr lang="en-US" altLang="ko-KR" sz="1400" dirty="0"/>
              <a:t>) , </a:t>
            </a:r>
            <a:r>
              <a:rPr lang="en-US" altLang="ko-KR" sz="1400" dirty="0" smtClean="0"/>
              <a:t>(5:0.0952)</a:t>
            </a:r>
            <a:r>
              <a:rPr lang="en-US" altLang="ko-KR" sz="1400" dirty="0"/>
              <a:t> , </a:t>
            </a:r>
            <a:r>
              <a:rPr lang="en-US" altLang="ko-KR" sz="1400" dirty="0" smtClean="0"/>
              <a:t>(6:0.0852)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31" name="직사각형 30"/>
          <p:cNvSpPr/>
          <p:nvPr/>
        </p:nvSpPr>
        <p:spPr>
          <a:xfrm>
            <a:off x="3577015" y="4029141"/>
            <a:ext cx="6150201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/>
              <a:t>4 -&gt; [ (1:0.1975), (2:0.1645), (3:0.1956), (4:0.2352</a:t>
            </a:r>
            <a:r>
              <a:rPr lang="en-US" altLang="ko-KR" sz="1400" dirty="0"/>
              <a:t>) , </a:t>
            </a:r>
            <a:r>
              <a:rPr lang="en-US" altLang="ko-KR" sz="1400" dirty="0" smtClean="0"/>
              <a:t>(5:0.0452)</a:t>
            </a:r>
            <a:r>
              <a:rPr lang="en-US" altLang="ko-KR" sz="1400" dirty="0"/>
              <a:t> , </a:t>
            </a:r>
            <a:r>
              <a:rPr lang="en-US" altLang="ko-KR" sz="1400" dirty="0" smtClean="0"/>
              <a:t>(6:0.0322)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]</a:t>
            </a:r>
            <a:endParaRPr lang="ko-KR" altLang="en-US" sz="1400" dirty="0"/>
          </a:p>
        </p:txBody>
      </p:sp>
      <p:sp>
        <p:nvSpPr>
          <p:cNvPr id="33" name="타원 32"/>
          <p:cNvSpPr/>
          <p:nvPr/>
        </p:nvSpPr>
        <p:spPr>
          <a:xfrm>
            <a:off x="6338361" y="5232553"/>
            <a:ext cx="186613" cy="130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338361" y="4971871"/>
            <a:ext cx="186613" cy="130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338361" y="4690256"/>
            <a:ext cx="186613" cy="130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0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00063" y="3878543"/>
            <a:ext cx="1838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SVM Train Machine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801055" y="2853013"/>
            <a:ext cx="3606423" cy="321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3 -&gt; [ (1:0.2325), (2:0.1655), (3:0.1956), (</a:t>
            </a:r>
            <a:r>
              <a:rPr lang="en-US" altLang="ko-KR" sz="800" dirty="0"/>
              <a:t>4:0.1352) , </a:t>
            </a:r>
            <a:r>
              <a:rPr lang="en-US" altLang="ko-KR" sz="800" dirty="0" smtClean="0"/>
              <a:t>(5:0.1252)</a:t>
            </a:r>
            <a:r>
              <a:rPr lang="en-US" altLang="ko-KR" sz="800" dirty="0"/>
              <a:t> , </a:t>
            </a:r>
            <a:r>
              <a:rPr lang="en-US" altLang="ko-KR" sz="800" dirty="0" smtClean="0"/>
              <a:t>(6:0.0852)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]</a:t>
            </a:r>
            <a:endParaRPr lang="ko-KR" altLang="en-US" sz="800" dirty="0"/>
          </a:p>
        </p:txBody>
      </p:sp>
      <p:sp>
        <p:nvSpPr>
          <p:cNvPr id="23" name="직사각형 22"/>
          <p:cNvSpPr/>
          <p:nvPr/>
        </p:nvSpPr>
        <p:spPr>
          <a:xfrm>
            <a:off x="1730129" y="2759141"/>
            <a:ext cx="3798646" cy="3216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직사각형 23"/>
          <p:cNvSpPr/>
          <p:nvPr/>
        </p:nvSpPr>
        <p:spPr>
          <a:xfrm>
            <a:off x="1801054" y="3453998"/>
            <a:ext cx="3606423" cy="321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1 -&gt; [ (1:0.5425), (2:0.1255), (3:0.0856), (4:0.0752</a:t>
            </a:r>
            <a:r>
              <a:rPr lang="en-US" altLang="ko-KR" sz="800" dirty="0"/>
              <a:t>) , </a:t>
            </a:r>
            <a:r>
              <a:rPr lang="en-US" altLang="ko-KR" sz="800" dirty="0" smtClean="0"/>
              <a:t>(5:0.0652)</a:t>
            </a:r>
            <a:r>
              <a:rPr lang="en-US" altLang="ko-KR" sz="800" dirty="0"/>
              <a:t> , </a:t>
            </a:r>
            <a:r>
              <a:rPr lang="en-US" altLang="ko-KR" sz="800" dirty="0" smtClean="0"/>
              <a:t>(6:0.0852)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]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>
          <a:xfrm>
            <a:off x="1801054" y="4054983"/>
            <a:ext cx="3606423" cy="321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2 -&gt; [ (1:0.3325), (2:0.3645), (3:0.1356), (4:0.1042</a:t>
            </a:r>
            <a:r>
              <a:rPr lang="en-US" altLang="ko-KR" sz="800" dirty="0"/>
              <a:t>) , </a:t>
            </a:r>
            <a:r>
              <a:rPr lang="en-US" altLang="ko-KR" sz="800" dirty="0" smtClean="0"/>
              <a:t>(5:0.0952)</a:t>
            </a:r>
            <a:r>
              <a:rPr lang="en-US" altLang="ko-KR" sz="800" dirty="0"/>
              <a:t> , </a:t>
            </a:r>
            <a:r>
              <a:rPr lang="en-US" altLang="ko-KR" sz="800" dirty="0" smtClean="0"/>
              <a:t>(6:0.0852)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]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1810984" y="4627644"/>
            <a:ext cx="3606423" cy="321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4 -&gt; [ (1:0.1975), (2:0.1645), (3:0.1956), (4:0.2352</a:t>
            </a:r>
            <a:r>
              <a:rPr lang="en-US" altLang="ko-KR" sz="800" dirty="0"/>
              <a:t>) , </a:t>
            </a:r>
            <a:r>
              <a:rPr lang="en-US" altLang="ko-KR" sz="800" dirty="0" smtClean="0"/>
              <a:t>(5:0.0452)</a:t>
            </a:r>
            <a:r>
              <a:rPr lang="en-US" altLang="ko-KR" sz="800" dirty="0"/>
              <a:t> , </a:t>
            </a:r>
            <a:r>
              <a:rPr lang="en-US" altLang="ko-KR" sz="800" dirty="0" smtClean="0"/>
              <a:t>(6:0.0322)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]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3536633" y="5296755"/>
            <a:ext cx="141273" cy="9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타원 27"/>
          <p:cNvSpPr/>
          <p:nvPr/>
        </p:nvSpPr>
        <p:spPr>
          <a:xfrm>
            <a:off x="3536633" y="5015140"/>
            <a:ext cx="141273" cy="9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71" y="2528221"/>
            <a:ext cx="2301438" cy="1350322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978936" y="2964825"/>
            <a:ext cx="655801" cy="4186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66" y="4605322"/>
            <a:ext cx="2438889" cy="155847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47881" y="6220621"/>
            <a:ext cx="1010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SVM Model</a:t>
            </a:r>
          </a:p>
        </p:txBody>
      </p:sp>
      <p:sp>
        <p:nvSpPr>
          <p:cNvPr id="34" name="타원 33"/>
          <p:cNvSpPr/>
          <p:nvPr/>
        </p:nvSpPr>
        <p:spPr>
          <a:xfrm>
            <a:off x="3531424" y="5616111"/>
            <a:ext cx="141273" cy="97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95" y="5125141"/>
            <a:ext cx="419100" cy="5715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554208" y="521755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7964951" y="4157312"/>
            <a:ext cx="339082" cy="4001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490083" y="2101078"/>
            <a:ext cx="4927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완성된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List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Train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획득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1820484" y="2069425"/>
            <a:ext cx="8810240" cy="4249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endParaRPr lang="en-US" altLang="ko-KR" sz="2000" b="1" dirty="0">
              <a:latin typeface="+mn-ea"/>
              <a:ea typeface="+mn-ea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 smtClean="0">
              <a:latin typeface="+mn-ea"/>
              <a:ea typeface="+mn-ea"/>
            </a:endParaRPr>
          </a:p>
          <a:p>
            <a:pPr lvl="1">
              <a:lnSpc>
                <a:spcPct val="90000"/>
              </a:lnSpc>
              <a:buNone/>
            </a:pP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61628" y="3417769"/>
            <a:ext cx="3962400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?</a:t>
            </a:r>
            <a:r>
              <a:rPr lang="en-US" altLang="ko-KR" dirty="0" smtClean="0"/>
              <a:t>  </a:t>
            </a:r>
            <a:r>
              <a:rPr lang="ko-KR" altLang="en-US" dirty="0"/>
              <a:t>→</a:t>
            </a:r>
            <a:r>
              <a:rPr lang="en-US" altLang="ko-KR" dirty="0" smtClean="0"/>
              <a:t> [ (10,2), (11, 4), (34,2) ]</a:t>
            </a:r>
            <a:endParaRPr lang="ko-KR" altLang="en-US" dirty="0"/>
          </a:p>
        </p:txBody>
      </p:sp>
      <p:pic>
        <p:nvPicPr>
          <p:cNvPr id="35" name="Picture 5" descr="http://kr.vector.me/files/images/2/6/260061/database_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2" y="4888955"/>
            <a:ext cx="1102449" cy="9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207371" y="5907496"/>
            <a:ext cx="1102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SVM Server</a:t>
            </a:r>
            <a:endParaRPr lang="ko-KR" altLang="en-US" sz="1200" dirty="0"/>
          </a:p>
        </p:txBody>
      </p:sp>
      <p:cxnSp>
        <p:nvCxnSpPr>
          <p:cNvPr id="37" name="직선 화살표 연결선 36"/>
          <p:cNvCxnSpPr>
            <a:stCxn id="34" idx="2"/>
            <a:endCxn id="35" idx="0"/>
          </p:cNvCxnSpPr>
          <p:nvPr/>
        </p:nvCxnSpPr>
        <p:spPr>
          <a:xfrm>
            <a:off x="4142828" y="3849569"/>
            <a:ext cx="1615769" cy="10393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52162" y="3417769"/>
            <a:ext cx="3962400" cy="431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 smtClean="0"/>
              <a:t>  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[ (10,2), (11, 4), (34,2) ]</a:t>
            </a:r>
            <a:endParaRPr lang="ko-KR" altLang="en-US" dirty="0"/>
          </a:p>
        </p:txBody>
      </p:sp>
      <p:cxnSp>
        <p:nvCxnSpPr>
          <p:cNvPr id="39" name="직선 화살표 연결선 38"/>
          <p:cNvCxnSpPr>
            <a:stCxn id="35" idx="0"/>
            <a:endCxn id="40" idx="4"/>
          </p:cNvCxnSpPr>
          <p:nvPr/>
        </p:nvCxnSpPr>
        <p:spPr>
          <a:xfrm flipV="1">
            <a:off x="5758597" y="3774286"/>
            <a:ext cx="846312" cy="1114669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470824" y="3493053"/>
            <a:ext cx="268170" cy="2812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452162" y="2589195"/>
            <a:ext cx="3962400" cy="757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Label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1=</a:t>
            </a:r>
            <a:r>
              <a:rPr lang="ko-KR" altLang="en-US" dirty="0" smtClean="0">
                <a:solidFill>
                  <a:schemeClr val="bg1"/>
                </a:solidFill>
              </a:rPr>
              <a:t>슬픔</a:t>
            </a:r>
            <a:r>
              <a:rPr lang="en-US" altLang="ko-KR" dirty="0" smtClean="0">
                <a:solidFill>
                  <a:schemeClr val="bg1"/>
                </a:solidFill>
              </a:rPr>
              <a:t>, 2=</a:t>
            </a:r>
            <a:r>
              <a:rPr lang="ko-KR" altLang="en-US" dirty="0" smtClean="0">
                <a:solidFill>
                  <a:schemeClr val="bg1"/>
                </a:solidFill>
              </a:rPr>
              <a:t>보통</a:t>
            </a:r>
            <a:r>
              <a:rPr lang="en-US" altLang="ko-KR" dirty="0" smtClean="0">
                <a:solidFill>
                  <a:schemeClr val="bg1"/>
                </a:solidFill>
              </a:rPr>
              <a:t>, 3=</a:t>
            </a:r>
            <a:r>
              <a:rPr lang="ko-KR" altLang="en-US" dirty="0" smtClean="0">
                <a:solidFill>
                  <a:schemeClr val="bg1"/>
                </a:solidFill>
              </a:rPr>
              <a:t>화남</a:t>
            </a:r>
            <a:r>
              <a:rPr lang="en-US" altLang="ko-KR" dirty="0" smtClean="0">
                <a:solidFill>
                  <a:schemeClr val="bg1"/>
                </a:solidFill>
              </a:rPr>
              <a:t>, 4=</a:t>
            </a:r>
            <a:r>
              <a:rPr lang="ko-KR" altLang="en-US" dirty="0" smtClean="0">
                <a:solidFill>
                  <a:schemeClr val="bg1"/>
                </a:solidFill>
              </a:rPr>
              <a:t>기쁨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90083" y="2101078"/>
            <a:ext cx="5767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Label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추출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83631" y="1592174"/>
            <a:ext cx="1850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→ </a:t>
            </a:r>
            <a:r>
              <a:rPr lang="en-US" altLang="ko-KR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6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6739825" y="3933112"/>
            <a:ext cx="3048966" cy="1911179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765692"/>
              </p:ext>
            </p:extLst>
          </p:nvPr>
        </p:nvGraphicFramePr>
        <p:xfrm>
          <a:off x="6876628" y="5226192"/>
          <a:ext cx="2775360" cy="230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5349"/>
                <a:gridCol w="515349"/>
                <a:gridCol w="581554"/>
                <a:gridCol w="581554"/>
                <a:gridCol w="581554"/>
              </a:tblGrid>
              <a:tr h="2308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</a:rPr>
                        <a:t>msg5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</a:rPr>
                        <a:t>msg4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r>
                        <a:rPr lang="en-US" sz="1000" kern="100" dirty="0" smtClean="0">
                          <a:effectLst/>
                        </a:rPr>
                        <a:t>msg3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msg2</a:t>
                      </a: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msg1</a:t>
                      </a: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pic>
        <p:nvPicPr>
          <p:cNvPr id="10242" name="Picture 2" descr="http://cfile22.uf.tistory.com/image/2635303B5201ED193491E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2" b="1815"/>
          <a:stretch/>
        </p:blipFill>
        <p:spPr bwMode="auto">
          <a:xfrm>
            <a:off x="2949538" y="4007195"/>
            <a:ext cx="1188890" cy="19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왼쪽/오른쪽 화살표 25"/>
          <p:cNvSpPr/>
          <p:nvPr/>
        </p:nvSpPr>
        <p:spPr>
          <a:xfrm>
            <a:off x="4375969" y="4684242"/>
            <a:ext cx="2159587" cy="395416"/>
          </a:xfrm>
          <a:prstGeom prst="left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/오른쪽 화살표 27"/>
          <p:cNvSpPr/>
          <p:nvPr/>
        </p:nvSpPr>
        <p:spPr>
          <a:xfrm>
            <a:off x="5910851" y="3318305"/>
            <a:ext cx="2159587" cy="395416"/>
          </a:xfrm>
          <a:prstGeom prst="left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40" name="구부러진 연결선 10239"/>
          <p:cNvCxnSpPr/>
          <p:nvPr/>
        </p:nvCxnSpPr>
        <p:spPr>
          <a:xfrm rot="5400000">
            <a:off x="5573218" y="3719704"/>
            <a:ext cx="1161533" cy="98790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rot="5400000">
            <a:off x="4266551" y="5019292"/>
            <a:ext cx="984934" cy="87552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43" name="TextBox 10242"/>
          <p:cNvSpPr txBox="1"/>
          <p:nvPr/>
        </p:nvSpPr>
        <p:spPr>
          <a:xfrm>
            <a:off x="4759018" y="3933112"/>
            <a:ext cx="164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LTE/ WIFI/ 3G </a:t>
            </a:r>
            <a:r>
              <a:rPr lang="ko-KR" altLang="en-US" sz="1100" b="1" dirty="0" smtClean="0"/>
              <a:t>변경 시</a:t>
            </a:r>
            <a:endParaRPr lang="ko-KR" altLang="en-US" sz="1100" b="1" dirty="0"/>
          </a:p>
        </p:txBody>
      </p:sp>
      <p:sp>
        <p:nvSpPr>
          <p:cNvPr id="10246" name="직사각형 10245"/>
          <p:cNvSpPr/>
          <p:nvPr/>
        </p:nvSpPr>
        <p:spPr>
          <a:xfrm>
            <a:off x="7167373" y="4414938"/>
            <a:ext cx="777777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ko-KR" sz="1000" b="1" kern="100" dirty="0">
                <a:solidFill>
                  <a:prstClr val="white"/>
                </a:solidFill>
              </a:rPr>
              <a:t>operation</a:t>
            </a:r>
            <a:endParaRPr lang="ko-KR" altLang="en-US" sz="1000" b="1" kern="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249" name="직사각형 10248"/>
          <p:cNvSpPr/>
          <p:nvPr/>
        </p:nvSpPr>
        <p:spPr>
          <a:xfrm>
            <a:off x="7945149" y="4414938"/>
            <a:ext cx="638316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ko-KR" sz="1000" b="1" kern="100" dirty="0">
                <a:solidFill>
                  <a:prstClr val="white"/>
                </a:solidFill>
              </a:rPr>
              <a:t> sender</a:t>
            </a:r>
            <a:endParaRPr lang="ko-KR" altLang="en-US" sz="1000" b="1" kern="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251" name="직사각형 10250"/>
          <p:cNvSpPr/>
          <p:nvPr/>
        </p:nvSpPr>
        <p:spPr>
          <a:xfrm>
            <a:off x="8653998" y="4414938"/>
            <a:ext cx="660374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ko-KR" sz="1000" b="1" kern="100" dirty="0">
                <a:solidFill>
                  <a:prstClr val="white"/>
                </a:solidFill>
              </a:rPr>
              <a:t>receiver</a:t>
            </a:r>
            <a:endParaRPr lang="ko-KR" altLang="en-US" sz="1000" b="1" kern="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252" name="TextBox 10251"/>
          <p:cNvSpPr txBox="1"/>
          <p:nvPr/>
        </p:nvSpPr>
        <p:spPr>
          <a:xfrm>
            <a:off x="7874617" y="397434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Client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55" name="직사각형 10254"/>
          <p:cNvSpPr/>
          <p:nvPr/>
        </p:nvSpPr>
        <p:spPr>
          <a:xfrm>
            <a:off x="6821568" y="4953149"/>
            <a:ext cx="1140057" cy="2530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ko-KR" sz="1000" b="1" kern="100" dirty="0" smtClean="0">
                <a:solidFill>
                  <a:prstClr val="white"/>
                </a:solidFill>
              </a:rPr>
              <a:t>Message queue</a:t>
            </a:r>
            <a:endParaRPr lang="ko-KR" altLang="en-US" sz="1000" b="1" kern="10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50" name="구부러진 연결선 49"/>
          <p:cNvCxnSpPr/>
          <p:nvPr/>
        </p:nvCxnSpPr>
        <p:spPr>
          <a:xfrm rot="16200000" flipH="1">
            <a:off x="9778457" y="5216500"/>
            <a:ext cx="743355" cy="72268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52401" y="532624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/>
              <a:t>통화 종료</a:t>
            </a:r>
            <a:endParaRPr lang="ko-KR" altLang="en-US" sz="1100" b="1" dirty="0"/>
          </a:p>
        </p:txBody>
      </p:sp>
      <p:sp>
        <p:nvSpPr>
          <p:cNvPr id="24" name="직사각형 23"/>
          <p:cNvSpPr/>
          <p:nvPr/>
        </p:nvSpPr>
        <p:spPr>
          <a:xfrm>
            <a:off x="983631" y="1592174"/>
            <a:ext cx="7391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안정적인 통신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90083" y="2130038"/>
            <a:ext cx="52899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고려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받지않는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안정적인 통신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연결이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끈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겼을때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GCM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방식의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Reconnection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3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80" y="3435075"/>
            <a:ext cx="1800000" cy="288000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98" y="3435075"/>
            <a:ext cx="1800000" cy="2880000"/>
          </a:xfrm>
          <a:prstGeom prst="rect">
            <a:avLst/>
          </a:prstGeom>
        </p:spPr>
      </p:pic>
      <p:pic>
        <p:nvPicPr>
          <p:cNvPr id="13" name="그림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17" y="3435075"/>
            <a:ext cx="1800000" cy="2880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83631" y="1592174"/>
            <a:ext cx="7391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인터페이스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90083" y="2130038"/>
            <a:ext cx="57573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수신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발신을 감지하여 보조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Activity App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아닌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 App,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설정만 하면 가능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933557" y="3435075"/>
            <a:ext cx="0" cy="28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814239" y="3435075"/>
            <a:ext cx="0" cy="28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8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83631" y="1592174"/>
            <a:ext cx="7391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속도와 정확성을 향상 작업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90083" y="2130038"/>
            <a:ext cx="3497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Kernel Cross-Validation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알고리즘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00" y="1992284"/>
            <a:ext cx="4264694" cy="38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83631" y="1592174"/>
            <a:ext cx="7391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속도와 정확성을 향상 작업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90083" y="2130038"/>
            <a:ext cx="34972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SVM Kernel Cross-Validation</a:t>
            </a:r>
            <a:b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알고리즘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492588" y="2130037"/>
            <a:ext cx="573688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잡음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제거 및 묵음제거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녹음방식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-&gt; Google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STT Server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signal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줄여 처리속도 향상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 샘플링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0~ 2700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주파수 대역의 특징</a:t>
            </a:r>
          </a:p>
        </p:txBody>
      </p:sp>
    </p:spTree>
    <p:extLst>
      <p:ext uri="{BB962C8B-B14F-4D97-AF65-F5344CB8AC3E}">
        <p14:creationId xmlns:p14="http://schemas.microsoft.com/office/powerpoint/2010/main" val="34666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1" y="2059315"/>
            <a:ext cx="7343775" cy="4276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28612" y="3542269"/>
            <a:ext cx="807308" cy="28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</a:t>
            </a:r>
            <a:r>
              <a:rPr lang="en-US" altLang="ko-KR" sz="1200" dirty="0" smtClean="0">
                <a:solidFill>
                  <a:schemeClr val="tx1"/>
                </a:solidFill>
              </a:rPr>
              <a:t>oice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59426" y="4053514"/>
            <a:ext cx="875382" cy="28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Voice File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96684" y="5038434"/>
            <a:ext cx="875382" cy="288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User Info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3631" y="1592174"/>
            <a:ext cx="7391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시스템 구성도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S/W</a:t>
            </a:r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요약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56789" y="1057275"/>
            <a:ext cx="3224635" cy="69056"/>
            <a:chOff x="556790" y="1057275"/>
            <a:chExt cx="2974604" cy="6905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6705" y="3167390"/>
            <a:ext cx="1638590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기간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09610"/>
              </p:ext>
            </p:extLst>
          </p:nvPr>
        </p:nvGraphicFramePr>
        <p:xfrm>
          <a:off x="2487295" y="2023942"/>
          <a:ext cx="7217410" cy="3592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5861"/>
                <a:gridCol w="2546869"/>
                <a:gridCol w="252095"/>
                <a:gridCol w="252095"/>
                <a:gridCol w="252095"/>
                <a:gridCol w="252095"/>
                <a:gridCol w="252095"/>
                <a:gridCol w="252095"/>
                <a:gridCol w="252095"/>
                <a:gridCol w="252095"/>
                <a:gridCol w="284480"/>
                <a:gridCol w="284480"/>
                <a:gridCol w="284480"/>
                <a:gridCol w="284480"/>
              </a:tblGrid>
              <a:tr h="3265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팀원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역할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7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11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</a:tr>
              <a:tr h="32657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최환종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음성 전처리 알고리즘 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SVM </a:t>
                      </a:r>
                      <a:r>
                        <a:rPr lang="ko-KR" altLang="en-US" sz="1000" kern="100" dirty="0" smtClean="0">
                          <a:effectLst/>
                        </a:rPr>
                        <a:t>분류기</a:t>
                      </a:r>
                      <a:r>
                        <a:rPr lang="en-US" altLang="ko-KR" sz="1000" kern="100" dirty="0" smtClean="0">
                          <a:effectLst/>
                        </a:rPr>
                        <a:t>, </a:t>
                      </a:r>
                      <a:r>
                        <a:rPr lang="ko-KR" altLang="en-US" sz="1000" kern="100" dirty="0" smtClean="0">
                          <a:effectLst/>
                        </a:rPr>
                        <a:t>지도학습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effectLst/>
                        </a:rPr>
                        <a:t>STT, </a:t>
                      </a:r>
                      <a:r>
                        <a:rPr lang="ko-KR" altLang="en-US" sz="1000" kern="100" dirty="0" smtClean="0">
                          <a:effectLst/>
                        </a:rPr>
                        <a:t>감정처리 </a:t>
                      </a:r>
                      <a:r>
                        <a:rPr lang="en-US" altLang="ko-KR" sz="1000" kern="100" dirty="0" smtClean="0">
                          <a:effectLst/>
                        </a:rPr>
                        <a:t>Server </a:t>
                      </a:r>
                      <a:r>
                        <a:rPr lang="ko-KR" altLang="en-US" sz="1000" kern="100" dirty="0" smtClean="0">
                          <a:effectLst/>
                        </a:rPr>
                        <a:t>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안중환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안드로이드 </a:t>
                      </a:r>
                      <a:r>
                        <a:rPr lang="ko-KR" sz="1000" kern="100" dirty="0" smtClean="0">
                          <a:effectLst/>
                        </a:rPr>
                        <a:t>설계</a:t>
                      </a:r>
                      <a:r>
                        <a:rPr lang="en-US" altLang="ko-KR" sz="1000" kern="100" dirty="0" smtClean="0">
                          <a:effectLst/>
                        </a:rPr>
                        <a:t> </a:t>
                      </a:r>
                      <a:r>
                        <a:rPr lang="ko-KR" altLang="en-US" sz="1000" kern="100" dirty="0" smtClean="0">
                          <a:effectLst/>
                        </a:rPr>
                        <a:t>및 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Connection </a:t>
                      </a: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관리서버 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STT Server </a:t>
                      </a: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 err="1">
                          <a:effectLst/>
                        </a:rPr>
                        <a:t>정다비치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결과 시각화를 위한</a:t>
                      </a:r>
                      <a:r>
                        <a:rPr lang="en-US" sz="1000" kern="100" dirty="0">
                          <a:effectLst/>
                        </a:rPr>
                        <a:t> UI</a:t>
                      </a:r>
                      <a:r>
                        <a:rPr lang="ko-KR" sz="1000" kern="100" dirty="0">
                          <a:effectLst/>
                        </a:rPr>
                        <a:t>구현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드라마 샘플데이터 수집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Training Set Label</a:t>
                      </a:r>
                      <a:r>
                        <a:rPr lang="ko-KR" sz="1000" kern="100" dirty="0">
                          <a:effectLst/>
                        </a:rPr>
                        <a:t>분류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6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100" dirty="0" smtClean="0">
                          <a:effectLst/>
                        </a:rPr>
                        <a:t>공통</a:t>
                      </a:r>
                      <a:endParaRPr lang="ko-KR" altLang="ko-KR" sz="10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effectLst/>
                        </a:rPr>
                        <a:t>통합 및 디버깅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기간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56789" y="1057275"/>
            <a:ext cx="2548361" cy="69056"/>
            <a:chOff x="556790" y="1057275"/>
            <a:chExt cx="2974604" cy="69056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38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8165" y="3262640"/>
            <a:ext cx="2315057" cy="523220"/>
          </a:xfrm>
          <a:prstGeom prst="rect">
            <a:avLst/>
          </a:prstGeom>
          <a:solidFill>
            <a:srgbClr val="05186B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아이디어 제안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4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8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8778" y="3235538"/>
            <a:ext cx="2414443" cy="523220"/>
          </a:xfrm>
          <a:prstGeom prst="rect">
            <a:avLst/>
          </a:prstGeom>
          <a:solidFill>
            <a:srgbClr val="0518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1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6431932" y="2098294"/>
            <a:ext cx="4146868" cy="38305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646081" y="2098294"/>
            <a:ext cx="4146868" cy="38305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 descr="C:\Users\swssm\Desktop\androi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419" y="3381146"/>
            <a:ext cx="15458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swssm\Desktop\eclipse_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47" y="23387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swssm\Desktop\Icon-Matlab_1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1" y="233879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182365320" descr="EMB000014d4468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39" y="4254771"/>
            <a:ext cx="1649815" cy="113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http://martin.pernollet.free.fr/cv/projects/svm3d/svm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5" y="4101146"/>
            <a:ext cx="151215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swssm\Desktop\687474703a2f2f616e73776572732e65612e636f6d2f74352f696d6167652f736572766572706167652f696d6167652d69642f313031353169333035434146423238454431434531363f763d6d70626c2d3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2" y="3292294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067734" y="1656994"/>
            <a:ext cx="1227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Tool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06484" y="1656994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환경</a:t>
            </a:r>
            <a:endParaRPr lang="ko-KR" altLang="en-US" sz="20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53026" y="2870567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서버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877951" y="2858743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클라이언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 환경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56789" y="1057275"/>
            <a:ext cx="2548361" cy="69056"/>
            <a:chOff x="556790" y="1057275"/>
            <a:chExt cx="2974604" cy="69056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16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7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3412" y="3235538"/>
            <a:ext cx="3305175" cy="523220"/>
          </a:xfrm>
          <a:prstGeom prst="rect">
            <a:avLst/>
          </a:prstGeom>
          <a:solidFill>
            <a:srgbClr val="0518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시스템 효과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5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523490" y="1704651"/>
            <a:ext cx="92610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11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4115" y="2510347"/>
            <a:ext cx="4769959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200" b="1" dirty="0">
                <a:latin typeface="나눔바른고딕" charset="-127"/>
                <a:ea typeface="나눔바른고딕" charset="-127"/>
              </a:rPr>
              <a:t>청각장애인의 자유로운 전화통화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200" dirty="0" smtClean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err="1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손말이음센터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대체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가능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ARS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, 114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등 음성시스템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보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완</a:t>
            </a: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감정분석을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이용한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고객 분석</a:t>
            </a: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사용시스템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89" y="1057275"/>
            <a:ext cx="3538961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98607" y="1430265"/>
            <a:ext cx="2712128" cy="4970535"/>
            <a:chOff x="579649" y="1044999"/>
            <a:chExt cx="2954126" cy="541404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49" y="1044999"/>
              <a:ext cx="2954126" cy="5414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4" name="Picture 2" descr="http://cfile23.uf.tistory.com/image/0127964B50CF7A2527D60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092" y="1775935"/>
              <a:ext cx="2441241" cy="386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78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23490" y="1704651"/>
            <a:ext cx="92610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11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75" y="2286704"/>
            <a:ext cx="5196789" cy="290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사용시스템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56789" y="1057275"/>
            <a:ext cx="3538961" cy="69056"/>
            <a:chOff x="556790" y="1057275"/>
            <a:chExt cx="2974604" cy="69056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24115" y="2510347"/>
            <a:ext cx="4769959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청각장애인의 자유로운 전화통화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200" dirty="0" smtClean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err="1" smtClean="0">
                <a:latin typeface="나눔바른고딕" charset="-127"/>
                <a:ea typeface="나눔바른고딕" charset="-127"/>
              </a:rPr>
              <a:t>손말이음센터</a:t>
            </a:r>
            <a:r>
              <a:rPr lang="ko-KR" altLang="en-US" sz="2200" dirty="0" smtClean="0"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대체 </a:t>
            </a:r>
            <a:r>
              <a:rPr lang="ko-KR" altLang="en-US" sz="2200" dirty="0" smtClean="0">
                <a:latin typeface="나눔바른고딕" charset="-127"/>
                <a:ea typeface="나눔바른고딕" charset="-127"/>
              </a:rPr>
              <a:t>가능</a:t>
            </a:r>
            <a:endParaRPr lang="ko-KR" altLang="en-US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ARS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, 114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등 음성시스템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보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완</a:t>
            </a: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감정분석을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이용한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고객 분석</a:t>
            </a: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6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23490" y="1704651"/>
            <a:ext cx="92610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11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7410" name="Picture 2" descr="http://blog.donga.com/_upload/blog/0000000539/200912312329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23" y="2326990"/>
            <a:ext cx="3333750" cy="28289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사용시스템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56789" y="1057275"/>
            <a:ext cx="3538961" cy="69056"/>
            <a:chOff x="556790" y="1057275"/>
            <a:chExt cx="2974604" cy="69056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24115" y="2510347"/>
            <a:ext cx="4769959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청각장애인의 자유로운 전화통화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200" dirty="0" smtClean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err="1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손말이음센터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대체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가능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>
                <a:latin typeface="나눔바른고딕" charset="-127"/>
                <a:ea typeface="나눔바른고딕" charset="-127"/>
              </a:rPr>
              <a:t>ARS, 114 </a:t>
            </a:r>
            <a:r>
              <a:rPr lang="ko-KR" altLang="en-US" sz="2200" dirty="0" smtClean="0">
                <a:latin typeface="나눔바른고딕" charset="-127"/>
                <a:ea typeface="나눔바른고딕" charset="-127"/>
              </a:rPr>
              <a:t>등 음성시스템 보완</a:t>
            </a: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감정분석을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이용한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고객 분석</a:t>
            </a: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8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523490" y="1704651"/>
            <a:ext cx="92610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5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115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pic>
        <p:nvPicPr>
          <p:cNvPr id="19458" name="Picture 2" descr="http://www.dbic.co.kr/pro/img/pro_etc_emotion_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65" y="2739083"/>
            <a:ext cx="5125753" cy="200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사용시스템 효과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56789" y="1057275"/>
            <a:ext cx="3538961" cy="69056"/>
            <a:chOff x="556790" y="1057275"/>
            <a:chExt cx="2974604" cy="69056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524115" y="2510347"/>
            <a:ext cx="4769959" cy="28007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청각장애인의 자유로운 전화통화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200" dirty="0" smtClean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err="1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손말이음센터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대체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가능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ARS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, 114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등 음성시스템 </a:t>
            </a:r>
            <a:r>
              <a:rPr lang="ko-KR" altLang="en-US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보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>완</a:t>
            </a:r>
          </a:p>
          <a:p>
            <a:pPr marL="342900" indent="-342900">
              <a:buFont typeface="Arial" pitchFamily="34" charset="0"/>
              <a:buChar char="•"/>
            </a:pP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200" dirty="0" smtClean="0">
                <a:latin typeface="나눔바른고딕" charset="-127"/>
                <a:ea typeface="나눔바른고딕" charset="-127"/>
              </a:rPr>
              <a:t>감정분석을 </a:t>
            </a:r>
            <a:r>
              <a:rPr lang="ko-KR" altLang="en-US" sz="2200" dirty="0">
                <a:latin typeface="나눔바른고딕" charset="-127"/>
                <a:ea typeface="나눔바른고딕" charset="-127"/>
              </a:rPr>
              <a:t>이용한 </a:t>
            </a:r>
            <a:r>
              <a:rPr lang="ko-KR" altLang="en-US" sz="2200" dirty="0" smtClean="0">
                <a:latin typeface="나눔바른고딕" charset="-127"/>
                <a:ea typeface="나눔바른고딕" charset="-127"/>
              </a:rPr>
              <a:t>고객 분석</a:t>
            </a:r>
            <a: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200" dirty="0" smtClean="0">
                <a:solidFill>
                  <a:schemeClr val="bg2">
                    <a:lumMod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78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88777" y="981075"/>
            <a:ext cx="241444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3412" y="3235538"/>
            <a:ext cx="3305175" cy="523220"/>
          </a:xfrm>
          <a:prstGeom prst="rect">
            <a:avLst/>
          </a:prstGeom>
          <a:solidFill>
            <a:srgbClr val="0518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 동영상</a:t>
            </a:r>
            <a:endParaRPr lang="ko-KR" altLang="en-US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1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04775"/>
            <a:ext cx="11811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4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391323" y="1567111"/>
            <a:ext cx="3361576" cy="3361576"/>
            <a:chOff x="4391323" y="1786585"/>
            <a:chExt cx="3361576" cy="3361576"/>
          </a:xfrm>
        </p:grpSpPr>
        <p:sp>
          <p:nvSpPr>
            <p:cNvPr id="19" name="타원 18"/>
            <p:cNvSpPr/>
            <p:nvPr/>
          </p:nvSpPr>
          <p:spPr>
            <a:xfrm>
              <a:off x="4544122" y="1939384"/>
              <a:ext cx="3055978" cy="3055978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29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47854" y="2143116"/>
              <a:ext cx="2648514" cy="2648514"/>
            </a:xfrm>
            <a:prstGeom prst="ellipse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4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Q&amp;A</a:t>
              </a:r>
              <a:endParaRPr lang="en-US" sz="4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391323" y="1786585"/>
              <a:ext cx="3361576" cy="3361576"/>
            </a:xfrm>
            <a:prstGeom prst="ellipse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7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476119" y="2977662"/>
            <a:ext cx="9286235" cy="1230265"/>
          </a:xfrm>
          <a:prstGeom prst="rect">
            <a:avLst/>
          </a:prstGeom>
          <a:solidFill>
            <a:srgbClr val="F5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26006" y="3090920"/>
            <a:ext cx="9186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사회적 약자를 위한 </a:t>
            </a:r>
            <a:r>
              <a:rPr lang="en-US" altLang="ko-KR" sz="6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SW</a:t>
            </a:r>
            <a:r>
              <a:rPr lang="ko-KR" altLang="en-US" sz="6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를 개발하자</a:t>
            </a:r>
            <a:endParaRPr lang="ko-KR" altLang="en-US" sz="6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76119" y="2813922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34490" y="2788946"/>
            <a:ext cx="9261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9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9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20614" y="0"/>
            <a:ext cx="12212612" cy="6857999"/>
            <a:chOff x="2400299" y="2563695"/>
            <a:chExt cx="8139490" cy="799925"/>
          </a:xfrm>
        </p:grpSpPr>
        <p:sp>
          <p:nvSpPr>
            <p:cNvPr id="17" name="직사각형 16"/>
            <p:cNvSpPr/>
            <p:nvPr/>
          </p:nvSpPr>
          <p:spPr>
            <a:xfrm>
              <a:off x="2400299" y="2563695"/>
              <a:ext cx="8139490" cy="799925"/>
            </a:xfrm>
            <a:prstGeom prst="rect">
              <a:avLst/>
            </a:prstGeom>
            <a:solidFill>
              <a:srgbClr val="051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charset="-127"/>
                <a:ea typeface="나눔바른고딕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575245" y="2849810"/>
              <a:ext cx="5789599" cy="118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바른고딕" charset="-127"/>
                  <a:ea typeface="나눔바른고딕" charset="-127"/>
                </a:rPr>
                <a:t>Thank You</a:t>
              </a:r>
              <a:endParaRPr lang="ko-KR" altLang="en-US" sz="6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283920" y="3468612"/>
            <a:ext cx="3509294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STT, SVM</a:t>
            </a:r>
            <a:r>
              <a:rPr lang="ko-KR" altLang="en-US" sz="16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청각장애인용 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SW</a:t>
            </a:r>
            <a:endParaRPr lang="ko-KR" altLang="en-US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-20614" y="3407264"/>
            <a:ext cx="122126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2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86463" y="1621573"/>
            <a:ext cx="841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청각장애인을 소프트웨어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2628" y="3010318"/>
            <a:ext cx="3925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나눔바른고딕" charset="-127"/>
                <a:ea typeface="나눔바른고딕" charset="-127"/>
              </a:rPr>
              <a:t>국내 청각장애인 현황 </a:t>
            </a:r>
            <a:r>
              <a:rPr lang="en-US" altLang="ko-KR" sz="2000" dirty="0" smtClean="0">
                <a:latin typeface="나눔바른고딕" charset="-127"/>
                <a:ea typeface="나눔바른고딕" charset="-127"/>
              </a:rPr>
              <a:t>28</a:t>
            </a:r>
            <a:r>
              <a:rPr lang="ko-KR" altLang="en-US" sz="2000" dirty="0" err="1" smtClean="0">
                <a:latin typeface="나눔바른고딕" charset="-127"/>
                <a:ea typeface="나눔바른고딕" charset="-127"/>
              </a:rPr>
              <a:t>만명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전화통화의 어려움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수화를 사용하여 통화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비장애인과 통화 불가능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Shape 100"/>
          <p:cNvPicPr preferRelativeResize="0"/>
          <p:nvPr/>
        </p:nvPicPr>
        <p:blipFill rotWithShape="1">
          <a:blip r:embed="rId2">
            <a:alphaModFix/>
          </a:blip>
          <a:srcRect l="19855" t="-2272" r="22345" b="2272"/>
          <a:stretch/>
        </p:blipFill>
        <p:spPr>
          <a:xfrm>
            <a:off x="1233065" y="2355013"/>
            <a:ext cx="5245770" cy="3530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2628" y="3010318"/>
            <a:ext cx="3925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국내 청각장애인 현황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28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만명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나눔바른고딕" charset="-127"/>
                <a:ea typeface="나눔바른고딕" charset="-127"/>
              </a:rPr>
              <a:t>전화통화의 어려움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수화를 사용하여 통화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비장애인과 통화 불가능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3198" r="2203" b="2773"/>
          <a:stretch/>
        </p:blipFill>
        <p:spPr bwMode="auto">
          <a:xfrm>
            <a:off x="227402" y="3094308"/>
            <a:ext cx="3318121" cy="247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23" y="3093230"/>
            <a:ext cx="2823193" cy="247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886463" y="1621573"/>
            <a:ext cx="841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청각장애인을 소프트웨어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2628" y="3010318"/>
            <a:ext cx="392547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국내 청각장애인 현황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28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만명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전화통화의 어려움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나눔바른고딕" charset="-127"/>
                <a:ea typeface="나눔바른고딕" charset="-127"/>
              </a:rPr>
              <a:t>수화를 사용하여 통화</a:t>
            </a:r>
            <a:endParaRPr lang="en-US" altLang="ko-KR" sz="2000" dirty="0" smtClean="0">
              <a:latin typeface="나눔바른고딕" charset="-127"/>
              <a:ea typeface="나눔바른고딕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     (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양손 사용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이동 시 불편함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)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비장애인과 통화 불가능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2" descr="http://jangminews.com/wp-content/uploads/2015/06/%EC%88%98%ED%99%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12" y="3010318"/>
            <a:ext cx="3361517" cy="2252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3" name="직사각형 12"/>
          <p:cNvSpPr/>
          <p:nvPr/>
        </p:nvSpPr>
        <p:spPr>
          <a:xfrm>
            <a:off x="1886463" y="1621573"/>
            <a:ext cx="841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청각장애인을 소프트웨어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42628" y="3010318"/>
            <a:ext cx="3925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국내 청각장애인 현황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28</a:t>
            </a:r>
            <a:r>
              <a:rPr lang="ko-KR" alt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만명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전화통화의 어려움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>수화를 사용하여 통화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  <a:t/>
            </a:r>
            <a:b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charset="-127"/>
                <a:ea typeface="나눔바른고딕" charset="-127"/>
              </a:rPr>
            </a:b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charset="-127"/>
              <a:ea typeface="나눔바른고딕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나눔바른고딕" charset="-127"/>
                <a:ea typeface="나눔바른고딕" charset="-127"/>
              </a:rPr>
              <a:t>비장애인과 통화 불가능</a:t>
            </a:r>
            <a:endParaRPr lang="en-US" altLang="ko-KR" sz="2000" dirty="0" smtClean="0">
              <a:latin typeface="나눔바른고딕" charset="-127"/>
              <a:ea typeface="나눔바른고딕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4" descr="http://i.ytimg.com/vi/A3ZTmoS2rwY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2" t="8561" r="36800"/>
          <a:stretch/>
        </p:blipFill>
        <p:spPr bwMode="auto">
          <a:xfrm>
            <a:off x="2051045" y="3134415"/>
            <a:ext cx="1263053" cy="204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img.hidoc.co.kr/content_images/sexm_y_120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54" y="3437838"/>
            <a:ext cx="2270829" cy="17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3637717" y="4035446"/>
            <a:ext cx="280086" cy="24429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86463" y="1621573"/>
            <a:ext cx="841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청각장애인을 소프트웨어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28.uf.daum.net/image/24719F33535870F30CAE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46" y="2712196"/>
            <a:ext cx="3654878" cy="3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28.uf.daum.net/image/24719F33535870F30CAE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48" y="2712196"/>
            <a:ext cx="3654878" cy="39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/>
          <p:nvPr/>
        </p:nvCxnSpPr>
        <p:spPr>
          <a:xfrm>
            <a:off x="3813204" y="5238344"/>
            <a:ext cx="4565591" cy="134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4" name="Picture 6" descr="https://upload.wikimedia.org/wikipedia/commons/thumb/a/a3/International_Symbol_for_Deafness.jpg/300px-International_Symbol_for_Deafn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82" y="3869055"/>
            <a:ext cx="1260610" cy="12942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832603" y="6459866"/>
            <a:ext cx="877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일반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9187273" y="6459866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청각장애인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53141" y="3783379"/>
            <a:ext cx="744001" cy="1259637"/>
            <a:chOff x="7159983" y="3980568"/>
            <a:chExt cx="918036" cy="1554289"/>
          </a:xfrm>
        </p:grpSpPr>
        <p:sp>
          <p:nvSpPr>
            <p:cNvPr id="33" name="직사각형 32"/>
            <p:cNvSpPr/>
            <p:nvPr/>
          </p:nvSpPr>
          <p:spPr>
            <a:xfrm>
              <a:off x="7239129" y="5068320"/>
              <a:ext cx="759742" cy="466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문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자</a:t>
              </a:r>
            </a:p>
          </p:txBody>
        </p:sp>
        <p:pic>
          <p:nvPicPr>
            <p:cNvPr id="1026" name="Picture 2" descr="http://freeiconbox.com/icon/256/790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983" y="3980568"/>
              <a:ext cx="918036" cy="91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3813204" y="3699067"/>
            <a:ext cx="875261" cy="1239023"/>
            <a:chOff x="3890431" y="3853444"/>
            <a:chExt cx="1080000" cy="1572286"/>
          </a:xfrm>
        </p:grpSpPr>
        <p:pic>
          <p:nvPicPr>
            <p:cNvPr id="22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431" y="3853444"/>
              <a:ext cx="1080000" cy="1045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4129707" y="4942978"/>
              <a:ext cx="786147" cy="482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음</a:t>
              </a:r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성</a:t>
              </a:r>
            </a:p>
          </p:txBody>
        </p:sp>
      </p:grpSp>
      <p:sp>
        <p:nvSpPr>
          <p:cNvPr id="37" name="오른쪽 화살표 36"/>
          <p:cNvSpPr/>
          <p:nvPr/>
        </p:nvSpPr>
        <p:spPr>
          <a:xfrm>
            <a:off x="5130809" y="4197773"/>
            <a:ext cx="287076" cy="2260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덧셈 기호 24"/>
          <p:cNvSpPr/>
          <p:nvPr/>
        </p:nvSpPr>
        <p:spPr>
          <a:xfrm>
            <a:off x="6799785" y="4136485"/>
            <a:ext cx="348636" cy="348636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233065" y="504402"/>
            <a:ext cx="2988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5186B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아이디어 제안</a:t>
            </a:r>
            <a:endParaRPr lang="ko-KR" altLang="en-US" sz="28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5186B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56790" y="352425"/>
            <a:ext cx="676275" cy="676275"/>
          </a:xfrm>
          <a:prstGeom prst="rect">
            <a:avLst/>
          </a:prstGeom>
          <a:solidFill>
            <a:srgbClr val="05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56790" y="352425"/>
            <a:ext cx="45719" cy="6762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556790" y="1057275"/>
            <a:ext cx="2974604" cy="69056"/>
            <a:chOff x="556790" y="1057275"/>
            <a:chExt cx="2974604" cy="69056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56790" y="1091803"/>
              <a:ext cx="29388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3462338" y="1057275"/>
              <a:ext cx="69056" cy="69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886463" y="1621573"/>
            <a:ext cx="8419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청각장애인을 위한 통화 보조 소프트웨어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13013" y="3783379"/>
            <a:ext cx="809868" cy="1185398"/>
            <a:chOff x="6013565" y="3934979"/>
            <a:chExt cx="999311" cy="1462684"/>
          </a:xfrm>
        </p:grpSpPr>
        <p:pic>
          <p:nvPicPr>
            <p:cNvPr id="36" name="Picture 8" descr="http://cfile26.uf.tistory.com/image/17728F434FD501B435B9B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3565" y="3934979"/>
              <a:ext cx="999311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6131004" y="4928249"/>
              <a:ext cx="764428" cy="4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charset="-127"/>
                  <a:ea typeface="나눔바른고딕" charset="-127"/>
                </a:rPr>
                <a:t>감정</a:t>
              </a:r>
              <a:endPara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charset="-127"/>
                <a:ea typeface="나눔바른고딕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856</Words>
  <Application>Microsoft Office PowerPoint</Application>
  <PresentationFormat>와이드스크린</PresentationFormat>
  <Paragraphs>434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나눔고딕</vt:lpstr>
      <vt:lpstr>한컴 윤고딕 230</vt:lpstr>
      <vt:lpstr>한컴 윤고딕 240</vt:lpstr>
      <vt:lpstr>나눔바른고딕</vt:lpstr>
      <vt:lpstr>Times New Roman</vt:lpstr>
      <vt:lpstr>조선일보명조</vt:lpstr>
      <vt:lpstr>나눔손글씨 펜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CHOIHWANJONG</cp:lastModifiedBy>
  <cp:revision>294</cp:revision>
  <dcterms:created xsi:type="dcterms:W3CDTF">2015-08-19T02:56:30Z</dcterms:created>
  <dcterms:modified xsi:type="dcterms:W3CDTF">2015-10-14T08:08:42Z</dcterms:modified>
</cp:coreProperties>
</file>